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Average"/>
      <p:regular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Average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swa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ddc867ba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ddc867ba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7468b5e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7468b5e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2a5ea77d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2a5ea77d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72da97b7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72da97b7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28a76e2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28a76e2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72da97b7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72da97b7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7468b5e3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7468b5e3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7c20ffa2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7c20ffa2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7c20ffa2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47c20ffa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7c20ffa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47c20ffa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7c20ffa2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7c20ffa2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2a5ea77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2a5ea77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7c20ffa2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47c20ffa2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2a5ea77d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2a5ea77d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2a5ea77d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2a5ea77d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72da97b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72da97b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ddc867ba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ddc867ba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72da97b7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72da97b7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ddc867b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ddc867b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ddc867ba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ddc867ba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72da97b7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72da97b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Relationship Id="rId5" Type="http://schemas.openxmlformats.org/officeDocument/2006/relationships/image" Target="../media/image7.jpg"/><Relationship Id="rId6" Type="http://schemas.openxmlformats.org/officeDocument/2006/relationships/image" Target="../media/image26.jpg"/><Relationship Id="rId7" Type="http://schemas.openxmlformats.org/officeDocument/2006/relationships/image" Target="../media/image10.jpg"/><Relationship Id="rId8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1.jpg"/><Relationship Id="rId5" Type="http://schemas.openxmlformats.org/officeDocument/2006/relationships/image" Target="../media/image24.jpg"/><Relationship Id="rId6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jpg"/><Relationship Id="rId4" Type="http://schemas.openxmlformats.org/officeDocument/2006/relationships/image" Target="../media/image31.jpg"/><Relationship Id="rId5" Type="http://schemas.openxmlformats.org/officeDocument/2006/relationships/image" Target="../media/image29.jpg"/><Relationship Id="rId6" Type="http://schemas.openxmlformats.org/officeDocument/2006/relationships/image" Target="../media/image35.jpg"/><Relationship Id="rId7" Type="http://schemas.openxmlformats.org/officeDocument/2006/relationships/image" Target="../media/image30.jpg"/><Relationship Id="rId8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Relationship Id="rId4" Type="http://schemas.openxmlformats.org/officeDocument/2006/relationships/image" Target="../media/image37.jpg"/><Relationship Id="rId5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Relationship Id="rId4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mightyohm.com/files/soldercomic/translations/fullsoldercomic_spanish1.pdf" TargetMode="External"/><Relationship Id="rId4" Type="http://schemas.openxmlformats.org/officeDocument/2006/relationships/hyperlink" Target="https://youtu.be/VjBfyuK7T4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atteryuniversity.com/learn/article/bu_216_summary_table_of_lithium_based_batteries" TargetMode="External"/><Relationship Id="rId4" Type="http://schemas.openxmlformats.org/officeDocument/2006/relationships/hyperlink" Target="https://es.wikipedia.org/wiki/Bater%C3%ADa_de_ion_de_litio" TargetMode="External"/><Relationship Id="rId5" Type="http://schemas.openxmlformats.org/officeDocument/2006/relationships/hyperlink" Target="https://bricolabs.cc/wiki/guias/reciclando_baterias_de_portatil_recuperando_baterias_18650" TargetMode="External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8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12.jpg"/><Relationship Id="rId5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-150" y="120875"/>
            <a:ext cx="9144000" cy="147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4700">
                <a:solidFill>
                  <a:srgbClr val="FF9900"/>
                </a:solidFill>
              </a:rPr>
              <a:t>MUNTAIA: TXASISA</a:t>
            </a:r>
            <a:endParaRPr b="1" sz="47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4000">
                <a:solidFill>
                  <a:srgbClr val="FF9900"/>
                </a:solidFill>
              </a:rPr>
              <a:t>ELIKATZE SISTEMA ETA MOTORRAK</a:t>
            </a:r>
            <a:endParaRPr b="1" sz="4000">
              <a:solidFill>
                <a:srgbClr val="FF9900"/>
              </a:solidFill>
            </a:endParaRPr>
          </a:p>
        </p:txBody>
      </p:sp>
      <p:sp>
        <p:nvSpPr>
          <p:cNvPr id="105" name="Google Shape;105;p25"/>
          <p:cNvSpPr txBox="1"/>
          <p:nvPr/>
        </p:nvSpPr>
        <p:spPr>
          <a:xfrm>
            <a:off x="13" y="1595075"/>
            <a:ext cx="91440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ROBOTIKA- PROGRAMAZIOA- KONTROLA</a:t>
            </a:r>
            <a:endParaRPr sz="3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BotKar-UPA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2100">
                <a:solidFill>
                  <a:srgbClr val="CACACA"/>
                </a:solidFill>
                <a:latin typeface="Droid Sans"/>
                <a:ea typeface="Droid Sans"/>
                <a:cs typeface="Droid Sans"/>
                <a:sym typeface="Droid Sans"/>
              </a:rPr>
              <a:t>2024 - 2025 IKASTURTE BUKAERAKO PROIEKTUA</a:t>
            </a:r>
            <a:endParaRPr sz="2100">
              <a:solidFill>
                <a:srgbClr val="CACACA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1000">
                <a:solidFill>
                  <a:srgbClr val="CACACA"/>
                </a:solidFill>
                <a:latin typeface="Droid Sans"/>
                <a:ea typeface="Droid Sans"/>
                <a:cs typeface="Droid Sans"/>
                <a:sym typeface="Droid Sans"/>
              </a:rPr>
              <a:t>IES USANDIZAGA-PEÑAFLORIDA-AMARA BHI</a:t>
            </a:r>
            <a:endParaRPr sz="2100">
              <a:solidFill>
                <a:srgbClr val="CACACA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07" name="Google Shape;107;p25" title="Logo txikia.jpg fitxategiaren kop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825" y="3838051"/>
            <a:ext cx="19240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/>
        </p:nvSpPr>
        <p:spPr>
          <a:xfrm>
            <a:off x="0" y="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.- 5.- 6.- KABLE URDINA ETENGAILUAN KONEKTATU, ETENGAILUA ETA BATERIA EUSKARRIA TXASISEAN JARRI 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3" name="Google Shape;173;p34" title="IMG_145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9" y="1003767"/>
            <a:ext cx="2996152" cy="192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4" title="IMG_145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126" y="1003775"/>
            <a:ext cx="2996106" cy="19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 title="IMG_145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500" y="1003775"/>
            <a:ext cx="2996152" cy="192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4" title="IMG_1458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99" y="3145400"/>
            <a:ext cx="2996152" cy="192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4" title="IMG_1459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3125" y="3145400"/>
            <a:ext cx="2996152" cy="192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 title="IMG_1460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8550" y="3145400"/>
            <a:ext cx="2996152" cy="192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</a:rPr>
              <a:t>MOTORRAK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84" name="Google Shape;184;p35"/>
          <p:cNvSpPr txBox="1"/>
          <p:nvPr/>
        </p:nvSpPr>
        <p:spPr>
          <a:xfrm>
            <a:off x="0" y="1299450"/>
            <a:ext cx="91440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DC (KORRONTE ZUZENEKO) MOTORRAK ERABILIKO DIRA, ROBOTA MUGIARAZATEKO. </a:t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EZAUGARRIAK:</a:t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roid Sans"/>
              <a:buChar char="●"/>
            </a:pPr>
            <a:r>
              <a:rPr lang="eu" sz="1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3-6V. BITARTEAN LAN EGITEN DUTE</a:t>
            </a:r>
            <a:endParaRPr sz="18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roid Sans"/>
              <a:buChar char="●"/>
            </a:pPr>
            <a:r>
              <a:rPr lang="eu" sz="1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TRANSMIZIO ERLAZIOA: 1:48</a:t>
            </a:r>
            <a:endParaRPr sz="18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roid Sans"/>
              <a:buChar char="●"/>
            </a:pPr>
            <a:r>
              <a:rPr lang="eu" sz="1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3Vtan: 70mA, 95bm., 0,6Kg.cm(momentua).</a:t>
            </a:r>
            <a:endParaRPr sz="18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roid Sans"/>
              <a:buChar char="●"/>
            </a:pPr>
            <a:r>
              <a:rPr lang="eu" sz="1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6Vtan: 80mA, 200bm., 1,1Kg.cm(momentua).</a:t>
            </a:r>
            <a:endParaRPr sz="18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roid Sans"/>
              <a:buChar char="●"/>
            </a:pPr>
            <a:r>
              <a:rPr lang="eu" sz="1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Korrontea hutsean: ≤200mA @ 6V, ≤150mA @ 3V</a:t>
            </a:r>
            <a:endParaRPr sz="18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roid Sans"/>
              <a:buChar char="●"/>
            </a:pPr>
            <a:r>
              <a:rPr lang="eu" sz="1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Abiadura hutsean: 200 ± 10%RPM @ 6V, 90 ± 10%RPM @ 3V</a:t>
            </a:r>
            <a:endParaRPr sz="18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85" name="Google Shape;185;p35"/>
          <p:cNvPicPr preferRelativeResize="0"/>
          <p:nvPr/>
        </p:nvPicPr>
        <p:blipFill rotWithShape="1">
          <a:blip r:embed="rId3">
            <a:alphaModFix/>
          </a:blip>
          <a:srcRect b="16834" l="14615" r="43721" t="18217"/>
          <a:stretch/>
        </p:blipFill>
        <p:spPr>
          <a:xfrm>
            <a:off x="6304400" y="1731625"/>
            <a:ext cx="2759026" cy="24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/>
        </p:nvSpPr>
        <p:spPr>
          <a:xfrm>
            <a:off x="0" y="71825"/>
            <a:ext cx="199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MATERIALA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1" name="Google Shape;191;p36" title="IMG_146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4" y="632854"/>
            <a:ext cx="3858575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 title="IMG_146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351" y="2521222"/>
            <a:ext cx="3482824" cy="232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 title="IMG_146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3775" y="71824"/>
            <a:ext cx="3281777" cy="218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/>
          <p:nvPr/>
        </p:nvSpPr>
        <p:spPr>
          <a:xfrm>
            <a:off x="1440100" y="3252225"/>
            <a:ext cx="2369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1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LOTURA OSAGAIAK: </a:t>
            </a:r>
            <a:r>
              <a:rPr b="1" lang="eu" sz="1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endParaRPr b="1" sz="25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5" name="Google Shape;195;p36"/>
          <p:cNvSpPr txBox="1"/>
          <p:nvPr/>
        </p:nvSpPr>
        <p:spPr>
          <a:xfrm>
            <a:off x="0" y="3601800"/>
            <a:ext cx="3245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ELIKATZE ITURRIRAKO: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M3 NYLON AZKOINAK: 4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M3x8 NYLON TORLOJUAK: 4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2633875" y="3601800"/>
            <a:ext cx="3245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MOTORRENTZAKO: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M3 AZKOINAK: 4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M3 AZKOIN KARRATUAK: 4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M3x10 TORLOJUAK: 4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M3x25 TORLOJUAK: 4</a:t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URRATSAK</a:t>
            </a:r>
            <a:endParaRPr/>
          </a:p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311700" y="1246325"/>
            <a:ext cx="8520600" cy="19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1.- MOTORREN EUSKARRIETAN AZKOINAK SARTU: NORMALAK ETA LAUKIDUNAK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2.- MOTORREN EUSKARRIAK TXASISEAN LOTU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3.- MOTORRAK EUSKARRIETARA LOTU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8" title="IMG_146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25" y="1313050"/>
            <a:ext cx="3963525" cy="264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8" title="IMG_146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75" y="771100"/>
            <a:ext cx="3110876" cy="207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 title="IMG_146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17686"/>
            <a:ext cx="3110876" cy="207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 title="IMG_1467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3875" y="2844500"/>
            <a:ext cx="3340124" cy="222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/>
          <p:nvPr/>
        </p:nvSpPr>
        <p:spPr>
          <a:xfrm>
            <a:off x="0" y="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1.- 2.-  </a:t>
            </a: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MOTORREN EUSKARRIETAN AZKOINAK SARTU: NORMALAK ETA LAUKIDUNAK ETA MOTORREN EUSKARRIAK TXASISEAN LOTU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.- </a:t>
            </a: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MOTORRAK EUSKARRIETARA LOTU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7" name="Google Shape;217;p39" title="IMG_147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5" y="646500"/>
            <a:ext cx="3048699" cy="203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9" title="IMG_147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724" y="668788"/>
            <a:ext cx="2981827" cy="19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 title="IMG_147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000" y="685063"/>
            <a:ext cx="2933002" cy="195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 title="IMG_1473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111510"/>
            <a:ext cx="3048699" cy="203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 title="IMG_1474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0262" y="3111501"/>
            <a:ext cx="3048745" cy="2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 title="IMG_1475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1000" y="3111500"/>
            <a:ext cx="2933002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</a:rPr>
              <a:t>“GURPIL ZOROA”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1746600" y="1017725"/>
            <a:ext cx="5650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21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ROBOTAREN HIRUGARREN EUSTE-PUNTUA.</a:t>
            </a:r>
            <a:endParaRPr sz="21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29" name="Google Shape;229;p40" title="IMG_1477.JPG"/>
          <p:cNvPicPr preferRelativeResize="0"/>
          <p:nvPr/>
        </p:nvPicPr>
        <p:blipFill rotWithShape="1">
          <a:blip r:embed="rId3">
            <a:alphaModFix/>
          </a:blip>
          <a:srcRect b="43493" l="49166" r="0" t="0"/>
          <a:stretch/>
        </p:blipFill>
        <p:spPr>
          <a:xfrm>
            <a:off x="37900" y="1467125"/>
            <a:ext cx="3286651" cy="243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0"/>
          <p:cNvPicPr preferRelativeResize="0"/>
          <p:nvPr/>
        </p:nvPicPr>
        <p:blipFill rotWithShape="1">
          <a:blip r:embed="rId4">
            <a:alphaModFix/>
          </a:blip>
          <a:srcRect b="0" l="9900" r="13176" t="22305"/>
          <a:stretch/>
        </p:blipFill>
        <p:spPr>
          <a:xfrm>
            <a:off x="3420225" y="1467125"/>
            <a:ext cx="2269100" cy="24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 txBox="1"/>
          <p:nvPr/>
        </p:nvSpPr>
        <p:spPr>
          <a:xfrm>
            <a:off x="5729500" y="1467125"/>
            <a:ext cx="32457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ZEHAZTAPEN TEKNIKOAK</a:t>
            </a: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: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Egitura metalikoa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Errodamendu bidezko oinarri birakaria.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Gehienezko karga: 10 kg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Gurpil zoroaren oinarriak 4 ainguraketa-zulo ditu, neurri estandarrekin.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EZAUGARRIAK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Pisua: 32.20 g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Gurpilaren diametroa: 25 mm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Gurpilaren zabalera: 13 mm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Multzoaren altuera osoa: 34 mm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/>
        </p:nvSpPr>
        <p:spPr>
          <a:xfrm>
            <a:off x="0" y="71825"/>
            <a:ext cx="199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MATERIALA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0" y="718325"/>
            <a:ext cx="37179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b="1"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“GURPIL ZOROA”: 1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b="1"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GURPIL ZORORAKO BEREIZLEAK: 4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b="1"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LOTURA OSAGAIAK: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○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M4x17 TORLOJUAK: 4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○"/>
            </a:pPr>
            <a:r>
              <a:rPr lang="eu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M4 AZKOINAK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38" name="Google Shape;238;p41" title="IMG_147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800" y="1275550"/>
            <a:ext cx="5776625" cy="368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URRATSAK</a:t>
            </a:r>
            <a:endParaRPr/>
          </a:p>
        </p:txBody>
      </p:sp>
      <p:sp>
        <p:nvSpPr>
          <p:cNvPr id="244" name="Google Shape;244;p42"/>
          <p:cNvSpPr txBox="1"/>
          <p:nvPr>
            <p:ph idx="1" type="body"/>
          </p:nvPr>
        </p:nvSpPr>
        <p:spPr>
          <a:xfrm>
            <a:off x="0" y="1246325"/>
            <a:ext cx="9144000" cy="25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1.- TXASISAREN ATZEKALDEAN KOKATZEN DA.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2.- TORLOJOAK AZPITIK JARRIKO DIRA.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3.- TXASISA ETA GURPIL ZOROAREN OINARRIAREN ARTEAN BEREIZLEA JARRIKO DA.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4.- AZKOINA TXASISAREN GOIKALDETIK TORLOJURA LOTUKO DA.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1-2-</a:t>
            </a: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3-4.- GURPIL ZOROA TXASISEAN LOTUTA.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0" name="Google Shape;250;p43" title="IMG_1479.JPG"/>
          <p:cNvPicPr preferRelativeResize="0"/>
          <p:nvPr/>
        </p:nvPicPr>
        <p:blipFill rotWithShape="1">
          <a:blip r:embed="rId3">
            <a:alphaModFix/>
          </a:blip>
          <a:srcRect b="37727" l="37036" r="32500" t="19233"/>
          <a:stretch/>
        </p:blipFill>
        <p:spPr>
          <a:xfrm>
            <a:off x="64450" y="646500"/>
            <a:ext cx="2352102" cy="22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 title="IMG_148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675" y="646500"/>
            <a:ext cx="4590525" cy="305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3" title="IMG_1480.JPG"/>
          <p:cNvPicPr preferRelativeResize="0"/>
          <p:nvPr/>
        </p:nvPicPr>
        <p:blipFill rotWithShape="1">
          <a:blip r:embed="rId5">
            <a:alphaModFix/>
          </a:blip>
          <a:srcRect b="0" l="12080" r="0" t="0"/>
          <a:stretch/>
        </p:blipFill>
        <p:spPr>
          <a:xfrm>
            <a:off x="5500525" y="2331275"/>
            <a:ext cx="3566899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</a:rPr>
              <a:t>ELIKATZE SISTEMA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0" y="1299450"/>
            <a:ext cx="9144000" cy="28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0000" lvl="0" marL="45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- </a:t>
            </a:r>
            <a:r>
              <a:rPr b="1"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ELIKATZE ITURRI BAKARRA</a:t>
            </a:r>
            <a:r>
              <a:rPr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ERABILIKO DA ARDUINOA ETA MOTORRAK ELIKATZEKO, 9V DC ⎓ .</a:t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180000" lvl="0" marL="45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- MOTORRAK, FUNDUMOTO SHIELD-AREN BITARTEZ ELIKATUKO DA.</a:t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180000" lvl="0" marL="45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- </a:t>
            </a:r>
            <a:r>
              <a:rPr b="1"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18650 MOTAKO, LITIO-ION, </a:t>
            </a:r>
            <a:r>
              <a:rPr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BERRIZ KARGATZEKO</a:t>
            </a:r>
            <a:r>
              <a:rPr b="1"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, </a:t>
            </a:r>
            <a:r>
              <a:rPr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2 BATERIA ERABILIKO DIRA.</a:t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180000" lvl="0" marL="45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- </a:t>
            </a:r>
            <a:r>
              <a:rPr b="1"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ETENGAILU</a:t>
            </a:r>
            <a:r>
              <a:rPr lang="eu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BATEKIN SISTEMA MARTXAN JARRIKO DA.</a:t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0" y="5974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2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EZAUGARRIAK</a:t>
            </a:r>
            <a:endParaRPr b="1" sz="2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</a:rPr>
              <a:t>ELIKATZE ITURRIA + MOTORRAK + GURPIL ZOROA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258" name="Google Shape;258;p44" title="IMG_148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4400"/>
            <a:ext cx="4572001" cy="304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4" title="IMG_148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44400"/>
            <a:ext cx="4572001" cy="304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SOLDAGAILUA</a:t>
            </a:r>
            <a:endParaRPr/>
          </a:p>
        </p:txBody>
      </p:sp>
      <p:sp>
        <p:nvSpPr>
          <p:cNvPr id="265" name="Google Shape;265;p45"/>
          <p:cNvSpPr txBox="1"/>
          <p:nvPr>
            <p:ph idx="1" type="body"/>
          </p:nvPr>
        </p:nvSpPr>
        <p:spPr>
          <a:xfrm>
            <a:off x="311700" y="1152475"/>
            <a:ext cx="8520600" cy="3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SOLDAGAILUA ERABILTZERAKOAN KONTUTAN IZATEKOAK:</a:t>
            </a:r>
            <a:endParaRPr sz="1400"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Droid Sans"/>
              <a:buAutoNum type="arabicPeriod"/>
            </a:pP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SOLDAGAILUA ERABILTZEN EZ DEN BITARTEAN BERE EUSKARRIAN EGONGO DA.</a:t>
            </a:r>
            <a:endParaRPr sz="1400"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AutoNum type="arabicPeriod"/>
            </a:pP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SOLDAGAILU EUSKARRIAN DAGOEN ESPONJA HEZEA EGON BEHAR DU</a:t>
            </a:r>
            <a:endParaRPr sz="1400"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AutoNum type="arabicPeriod"/>
            </a:pP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ESTAINUAK, ERRETZEAN, BOTATZEN DITUEN GASAK AHALEGINDU  EZ ARNASTEN</a:t>
            </a:r>
            <a:endParaRPr sz="1400"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AutoNum type="arabicPeriod"/>
            </a:pP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SOLDAGAILUAK DENBORA BAT BEHAR DU TENPERATURA EGOKIA LORTZEKO</a:t>
            </a:r>
            <a:endParaRPr sz="1400"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AutoNum type="arabicPeriod"/>
            </a:pP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5 segundu BAINO GEHIAGO EZ IZAN PUNTU BATEAN JARRITA</a:t>
            </a:r>
            <a:endParaRPr sz="1400"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AutoNum type="arabicPeriod"/>
            </a:pP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ALIKATEAK ERABILI SOLDATU NAHI DENA EUSTEKO.</a:t>
            </a:r>
            <a:endParaRPr sz="14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SOLDAGAILUAREN ERABILPENARI BURUZ LAGUNTZA ESTEKAK:</a:t>
            </a:r>
            <a:endParaRPr sz="14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- </a:t>
            </a:r>
            <a:r>
              <a:rPr lang="eu" sz="1400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3"/>
              </a:rPr>
              <a:t>“SOLDAR ES FACIL”</a:t>
            </a: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: KOMIK ERAN AZALDUTA, PDF FORMATOAN</a:t>
            </a:r>
            <a:endParaRPr sz="14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- </a:t>
            </a:r>
            <a:r>
              <a:rPr lang="eu" sz="1400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“CÓMO SOLDAR CON ESTAÑO”</a:t>
            </a:r>
            <a:r>
              <a:rPr lang="eu" sz="1400">
                <a:latin typeface="Droid Sans"/>
                <a:ea typeface="Droid Sans"/>
                <a:cs typeface="Droid Sans"/>
                <a:sym typeface="Droid Sans"/>
              </a:rPr>
              <a:t>: YOUTUBE BIDEO TUTORIALA</a:t>
            </a:r>
            <a:endParaRPr sz="14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61600" y="4662450"/>
            <a:ext cx="91440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12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UNE ORO, BEHARREZKOAK DIREN SEGURTASUN NEURRIAK JARRAITUKO DIRA EZBEHARRAK ETA AKATSAK GUTXITZEARREN.</a:t>
            </a:r>
            <a:endParaRPr sz="1200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7" name="Google Shape;267;p45"/>
          <p:cNvSpPr txBox="1"/>
          <p:nvPr/>
        </p:nvSpPr>
        <p:spPr>
          <a:xfrm>
            <a:off x="-12" y="0"/>
            <a:ext cx="208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 sz="21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GEHIGARRIA</a:t>
            </a:r>
            <a:endParaRPr b="1" sz="21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24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solidFill>
                  <a:srgbClr val="FFFFFF"/>
                </a:solidFill>
              </a:rPr>
              <a:t>18650 Li-Ion BATERIEN EZAUGARRIAK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311700" y="903950"/>
            <a:ext cx="8520600" cy="11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https://batteryuniversity.com/learn/article/bu_216_summary_table_of_lithium_based_batteries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https://es.wikipedia.org/wiki/Bater%C3%ADa_de_ion_de_litio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https://bricolabs.cc/wiki/guias/reciclando_baterias_de_portatil_recuperando_baterias_18650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38" y="2109125"/>
            <a:ext cx="3396276" cy="296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/>
          <p:nvPr/>
        </p:nvSpPr>
        <p:spPr>
          <a:xfrm>
            <a:off x="4431900" y="2642600"/>
            <a:ext cx="4400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</a:t>
            </a: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TENTSIO NOMINALA: 3,7V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GEHIENEZKO TENTSIOA: 4,2V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GUTXIENEZKO TENTSIOA: 2,7V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BERRIZ KARGATZEKO PILAK DIRA.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</a:t>
            </a:r>
            <a:r>
              <a:rPr b="1" lang="eu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ZIRKUITU BAKARRA OSO ARRISKUTSUA DA, BEROTU ETA EZTANDA EGITEN DUELAKO.</a:t>
            </a:r>
            <a:endParaRPr b="1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0" y="2435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2700">
                <a:solidFill>
                  <a:srgbClr val="FFFFFF"/>
                </a:solidFill>
              </a:rPr>
              <a:t>18650 Li-Ion BATERIEN EUSKARRIA + KARGADOREA + DC-DC BOOSTER</a:t>
            </a:r>
            <a:endParaRPr sz="2700">
              <a:solidFill>
                <a:srgbClr val="FFFFFF"/>
              </a:solidFill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4664375" y="1175850"/>
            <a:ext cx="4479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- 2, 18650 Li-Ion BATERIENTZAKO EUSKARRIA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BATERIAK PARALELOAN KONEKTATUTA.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</a:t>
            </a:r>
            <a:r>
              <a:rPr b="1" lang="eu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POLARITATEA ZAINDU BATERIAK JARTZERAKOAN.</a:t>
            </a:r>
            <a:endParaRPr b="1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BATERIAK KARGATZEKO AUKERA.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USB C MOTAKO KONEKTORE BATEN BIDEZ: 5V DC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DC-DC BOOSTER: JATORRIZKO TENTSIOA ALTXATU EGITEN DU.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GURE KASUAN </a:t>
            </a:r>
            <a:r>
              <a:rPr b="1" lang="eu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9V DC </a:t>
            </a: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EMANGO DIZKIGU, </a:t>
            </a:r>
            <a:r>
              <a:rPr b="1" lang="eu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1,6A </a:t>
            </a: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GEHIENEZ. GUZTIRA </a:t>
            </a:r>
            <a:r>
              <a:rPr b="1" lang="eu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15W.</a:t>
            </a:r>
            <a:endParaRPr b="1">
              <a:solidFill>
                <a:srgbClr val="FF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- BATERIENTZAKO BABES ZIRKUITUAK:  gainkarga, gaindeskarga, gaintenperatura, gainkorrontearen aurkako babesa.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 b="15026" l="6193" r="7547" t="14327"/>
          <a:stretch/>
        </p:blipFill>
        <p:spPr>
          <a:xfrm>
            <a:off x="70450" y="1175850"/>
            <a:ext cx="4593925" cy="37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/>
        </p:nvSpPr>
        <p:spPr>
          <a:xfrm>
            <a:off x="0" y="71825"/>
            <a:ext cx="199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MATERIALA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70222" r="0" t="0"/>
          <a:stretch/>
        </p:blipFill>
        <p:spPr>
          <a:xfrm>
            <a:off x="6482225" y="540725"/>
            <a:ext cx="2194100" cy="44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 title="IMG_1436.JPG"/>
          <p:cNvPicPr preferRelativeResize="0"/>
          <p:nvPr/>
        </p:nvPicPr>
        <p:blipFill rotWithShape="1">
          <a:blip r:embed="rId4">
            <a:alphaModFix/>
          </a:blip>
          <a:srcRect b="14363" l="18065" r="13272" t="6233"/>
          <a:stretch/>
        </p:blipFill>
        <p:spPr>
          <a:xfrm>
            <a:off x="267725" y="1388050"/>
            <a:ext cx="3071524" cy="236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 title="IMG_143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1649" y="265125"/>
            <a:ext cx="2838175" cy="189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 title="IMG_1438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1649" y="2830580"/>
            <a:ext cx="2838175" cy="189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URRATSAK</a:t>
            </a:r>
            <a:endParaRPr/>
          </a:p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311700" y="1246325"/>
            <a:ext cx="85206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1.- KABLEAK PRESTATU: ZURITU ETA ESTAINATU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2.- BATERIA EUSKARRIAREN KONEXIO PUNTUETAN ESTAINUA JARRI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3.- BATERIA EUSKARRIAN ELIKADURARAKO KABLEAK KONEKTATU.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4.- ETENGAILUAN 2. KABLE URDINA KONEKTATU.</a:t>
            </a: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.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5</a:t>
            </a: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.- </a:t>
            </a: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PILA EUSKARRIA TXASISEAN LOTU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u">
                <a:latin typeface="Droid Sans"/>
                <a:ea typeface="Droid Sans"/>
                <a:cs typeface="Droid Sans"/>
                <a:sym typeface="Droid Sans"/>
              </a:rPr>
              <a:t>6.- ETENGAILUA TXASISEAN JARRI.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idx="4294967295" type="title"/>
          </p:nvPr>
        </p:nvSpPr>
        <p:spPr>
          <a:xfrm>
            <a:off x="311700" y="24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solidFill>
                  <a:srgbClr val="FFFFFF"/>
                </a:solidFill>
              </a:rPr>
              <a:t>ELIKATZE SISTEMAREN KONEXIO ESKEMA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0" name="Google Shape;150;p31" title="BotKar-UPAren elikatze sistem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25" y="1094725"/>
            <a:ext cx="8903525" cy="37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1.- KABLEAK PRESTATU: ZURITU ETA ESTAINATU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32"/>
          <p:cNvSpPr txBox="1"/>
          <p:nvPr/>
        </p:nvSpPr>
        <p:spPr>
          <a:xfrm>
            <a:off x="277650" y="3730850"/>
            <a:ext cx="390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KABLEAK PRESTATU: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Droid Sans"/>
              <a:buAutoNum type="arabicPeriod"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NEURRIA HARTU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Droid Sans"/>
              <a:buAutoNum type="arabicPeriod"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ZURITU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Droid Sans"/>
              <a:buAutoNum type="arabicPeriod"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HILETXOAK BIRIBILKATU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Droid Sans"/>
              <a:buAutoNum type="arabicPeriod"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ESTAINOA EMAN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5163850" y="3252600"/>
            <a:ext cx="39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u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KABLEEK 15cm INGURU NEURTUKO DUTE </a:t>
            </a:r>
            <a:endParaRPr b="1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58" name="Google Shape;158;p32" title="IMG_144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800" y="798900"/>
            <a:ext cx="3452800" cy="230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 title="IMG_1446.JPG"/>
          <p:cNvPicPr preferRelativeResize="0"/>
          <p:nvPr/>
        </p:nvPicPr>
        <p:blipFill rotWithShape="1">
          <a:blip r:embed="rId4">
            <a:alphaModFix/>
          </a:blip>
          <a:srcRect b="31346" l="28071" r="6096" t="0"/>
          <a:stretch/>
        </p:blipFill>
        <p:spPr>
          <a:xfrm>
            <a:off x="615850" y="646500"/>
            <a:ext cx="4437484" cy="308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/>
        </p:nvSpPr>
        <p:spPr>
          <a:xfrm>
            <a:off x="0" y="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lang="e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.-3.- BATERIA EUSKARRIAREN KONEXIO PUNTUETAN ESTAINUA JARRI ETA KABLEAK KONEKTATU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5" name="Google Shape;165;p33" title="IMG_144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0600"/>
            <a:ext cx="3034900" cy="202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 title="IMG_1444.JPG"/>
          <p:cNvPicPr preferRelativeResize="0"/>
          <p:nvPr/>
        </p:nvPicPr>
        <p:blipFill rotWithShape="1">
          <a:blip r:embed="rId4">
            <a:alphaModFix/>
          </a:blip>
          <a:srcRect b="25683" l="42541" r="0" t="0"/>
          <a:stretch/>
        </p:blipFill>
        <p:spPr>
          <a:xfrm>
            <a:off x="3310373" y="2489175"/>
            <a:ext cx="2523254" cy="21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 title="IMG_144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700" y="1260598"/>
            <a:ext cx="3034911" cy="202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